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5" r:id="rId2"/>
    <p:sldId id="306" r:id="rId3"/>
    <p:sldId id="319" r:id="rId4"/>
    <p:sldId id="307" r:id="rId5"/>
    <p:sldId id="308" r:id="rId6"/>
    <p:sldId id="330" r:id="rId7"/>
    <p:sldId id="310" r:id="rId8"/>
    <p:sldId id="336" r:id="rId9"/>
    <p:sldId id="337" r:id="rId10"/>
    <p:sldId id="338" r:id="rId11"/>
    <p:sldId id="326" r:id="rId12"/>
    <p:sldId id="331" r:id="rId13"/>
    <p:sldId id="327" r:id="rId14"/>
    <p:sldId id="32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91929-472C-4078-90B6-0AA106710E72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0536E-16C3-4DC0-8BDD-BBC7B20E09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8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930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218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152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152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989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06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018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3853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409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586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17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5902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541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30EB3-EADD-4CBE-B3D6-098786F82579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946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8FBA564-3CF1-4F46-8B5C-85EA99D45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5632299-C949-420D-B9D9-D46A288D5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2CDB4F3-529D-475E-A109-0CB9F1DE9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7F9C026-6AE3-4775-92F9-110BB16A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AFC73F7-4984-46E4-B0DE-D41DFE569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3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E875FC-7346-45E5-B619-9AD64C78E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CF88EF47-CA43-4B17-92C4-D58B2BE9D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C172EF3-1AF7-41FD-87D7-5175CEEC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1F33DA1-89A4-4D41-9169-0D4E2632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542C599-3A5C-4482-AB67-66D9E1C1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70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01FCEDA0-D633-4655-AB4F-61D5E0441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145FEBD-E10E-48DF-BDFD-D66BFB444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FFE3D0F-D879-48B3-AF68-8EE2B645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C4D51A9-3BD1-4205-9BB5-1B5BB8BDE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B7EB508-3598-40B6-B6E8-BC482250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345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CAA8AD4-54AC-47EA-AC7E-743FA04B5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520522C-482C-4566-A412-3CA070F8A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2D68D53-7444-47C4-9E97-BB3B4A2C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F2C2D7D-50CE-4907-A4C1-5EFFECC0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C30FB64-518A-4E86-A866-DA9A2B4C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46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4F2FA09-A1CD-41B9-9FE9-57ACE2AF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4FDA740A-2B82-41EA-8068-42F5C996A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4F0BF04-6F0F-497E-847F-7865FF94B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D744C88-65B0-4775-9ECF-2A9C884C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3511FE3-39E0-4740-98B4-24CA54D4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99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D2FBBCF-0C96-466F-8440-B646BAD3C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EC35F6D-C61A-4E9D-820F-9E1F02918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7F3A103-644A-4EF9-A8AF-31FE4D8D2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1C52904-1427-48CE-BC15-7F042273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47609792-0B33-4B47-AC8A-74D7C49E1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C421D86D-050C-48E9-84BD-EDAFEFA6C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09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FDB308-B666-4126-8801-87264B26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C2A962E-6C58-4056-AD1E-7855F7E5C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59D6558-34C3-4D54-B64A-BE2202667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C3453C13-FBBF-4AFC-ADA9-DF427CD26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96A6526C-6E06-4E21-AC2D-39B24F801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5F9EDCF2-9E91-4C82-82FE-700300F3F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60157ACF-A0E9-4AB9-A8F2-C5F18BA3D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86266445-F19B-4ACE-85C3-2F42C293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24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4CEE26-F78E-4BF9-975A-37F0F12E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3BCDC97F-0B86-4BF4-A70A-E4657B5D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AE068DD9-4D56-4381-A07B-06461BC6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D977E9A8-4DF4-4CC3-A7E4-3148DBDC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14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E56DA82A-5429-4B56-9434-4C5BC5DF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5D8BD6DD-35EA-435E-9DA0-0984AF24C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9379EAED-E0CF-4E3E-8F55-D062AF796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98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00A54C7-446E-4921-9656-0B329243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7CABA60-83DD-4F59-B253-DBEA42750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B35EBB13-3DC4-4DB1-918B-2E438387A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E70B624-CA66-4A12-96C4-F67663A4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C6693B2-54B6-4608-8EA1-0466669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A588CC6-1A93-46C7-ACD9-12532323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354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DD078DE-2F20-40F5-B410-6F3A04438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3B297F38-C085-49E0-A7DA-3A1C0C259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76626BC-898F-4EDD-B317-73A55ADB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3BA9018-8EC4-4078-97CA-B09DE4C0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3483FDE-8D5D-4BEE-843F-D10B0FEB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0A61242-40FC-4DB0-84B3-152ED061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46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8FF07127-F034-4074-9F80-24F920D54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C14F3A8-D3FD-4BFD-BFA3-2A0D422D4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8CDAA40-77BD-492B-9533-E7574711E2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9116-953F-4D89-BD11-FFE3FC864D01}" type="datetimeFigureOut">
              <a:rPr lang="pl-PL" smtClean="0"/>
              <a:pPr/>
              <a:t>2020-12-16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269FCF7-8168-44F4-B0F6-63D6CA497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B98BF6F-C848-4439-82A2-7CD68B1A1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CA873-EACA-4739-8FC5-70D7E07332F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-407457" y="-9865"/>
            <a:ext cx="12594693" cy="6858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8 grudnia 2020 r.</a:t>
            </a:r>
            <a:r>
              <a:rPr lang="pl-PL" sz="3500" b="1" i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i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685" y="5586361"/>
            <a:ext cx="1051315" cy="750939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97067192-C628-46EB-B8BC-169FBA0885D4}"/>
              </a:ext>
            </a:extLst>
          </p:cNvPr>
          <p:cNvSpPr txBox="1"/>
          <p:nvPr/>
        </p:nvSpPr>
        <p:spPr>
          <a:xfrm>
            <a:off x="3276457" y="809823"/>
            <a:ext cx="54484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rgbClr val="FF0000"/>
                </a:solidFill>
              </a:rPr>
              <a:t>DZIEŃ DOBRY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5CAE83B0-765B-4647-A093-A29F880A1BBE}"/>
              </a:ext>
            </a:extLst>
          </p:cNvPr>
          <p:cNvSpPr txBox="1"/>
          <p:nvPr/>
        </p:nvSpPr>
        <p:spPr>
          <a:xfrm>
            <a:off x="750498" y="1675653"/>
            <a:ext cx="106191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Spotkanie </a:t>
            </a:r>
            <a:r>
              <a:rPr lang="pl-PL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Grupy roboczej ds. kultury, sportu i rekreacji                              na terenie                        </a:t>
            </a:r>
            <a:br>
              <a:rPr lang="pl-PL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7B696916-3BD0-4DA0-9EBA-6E33D7F3CC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1" y="5800072"/>
            <a:ext cx="1445342" cy="537228"/>
          </a:xfrm>
          <a:prstGeom prst="rect">
            <a:avLst/>
          </a:prstGeom>
        </p:spPr>
      </p:pic>
      <p:pic>
        <p:nvPicPr>
          <p:cNvPr id="6146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xmlns="" id="{0E15E028-B07B-45D0-8C1E-39441605E2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-6225" y="26988"/>
            <a:ext cx="12108110" cy="68580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121" y="5548815"/>
            <a:ext cx="1103879" cy="788485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B8199C0-714C-44FF-B7B5-DC3A24702A20}"/>
              </a:ext>
            </a:extLst>
          </p:cNvPr>
          <p:cNvSpPr txBox="1"/>
          <p:nvPr/>
        </p:nvSpPr>
        <p:spPr>
          <a:xfrm>
            <a:off x="2168448" y="184761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7F42B5BA-AC81-4F7F-B001-A290FA8F1C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0835"/>
            <a:ext cx="1524000" cy="56646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6FD9BEF6-C137-4E19-AD85-47AA00B9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3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C59EF66F-9AEF-44D9-8CD7-F91C5A28A1A5}"/>
              </a:ext>
            </a:extLst>
          </p:cNvPr>
          <p:cNvSpPr txBox="1"/>
          <p:nvPr/>
        </p:nvSpPr>
        <p:spPr>
          <a:xfrm>
            <a:off x="1085356" y="821269"/>
            <a:ext cx="1046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Analiza SWOT w zakresie kultury, sportu i rekreacji </a:t>
            </a:r>
            <a:b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i="1" dirty="0" err="1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wg.Programu</a:t>
            </a:r>
            <a: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„Strategia Rozwoju Powiatu Częstochowskiego na lata 2016-2020”</a:t>
            </a:r>
            <a:endParaRPr lang="pl-PL" i="1" dirty="0">
              <a:solidFill>
                <a:srgbClr val="FF0000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D66E5959-8848-4154-B040-ABA6726084A2}"/>
              </a:ext>
            </a:extLst>
          </p:cNvPr>
          <p:cNvSpPr txBox="1"/>
          <p:nvPr/>
        </p:nvSpPr>
        <p:spPr>
          <a:xfrm>
            <a:off x="1730478" y="1582842"/>
            <a:ext cx="968409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x-none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Zagrożenia:</a:t>
            </a:r>
            <a:endParaRPr lang="pl-PL" sz="1600" b="1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Możliwy spadek szybkiego tempa wzrostu gospodarczego.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podmiotów gospodarczych chętnych do inwestowania w rozwój powiatowej bazy turystycznej.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kapitału skłonnego do inwestowania na terenach wiejskich.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Ubożenie społeczeństwa.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Zbyta małe środki przeznaczane na rozwój kultury.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Brak spójności w zagospodarowaniu terenu.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Problem dzikich wysypisk śmieci.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Niszczenie środowiska naturalnego, szczególnie lasów.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Słaba promocja produktów lokalnych.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Niezadowalający poziom bezpieczeństwa publicznego.</a:t>
            </a: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42799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57" y="5483984"/>
            <a:ext cx="1194643" cy="853316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E05C8BE6-FDA0-4DA0-BCE5-A71074A5D901}"/>
              </a:ext>
            </a:extLst>
          </p:cNvPr>
          <p:cNvSpPr txBox="1"/>
          <p:nvPr/>
        </p:nvSpPr>
        <p:spPr>
          <a:xfrm>
            <a:off x="2646225" y="354214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B8CF1F7-07A5-47F2-8837-74C0E6265974}"/>
              </a:ext>
            </a:extLst>
          </p:cNvPr>
          <p:cNvSpPr txBox="1"/>
          <p:nvPr/>
        </p:nvSpPr>
        <p:spPr>
          <a:xfrm>
            <a:off x="540867" y="2597398"/>
            <a:ext cx="11228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i="1" dirty="0">
                <a:solidFill>
                  <a:srgbClr val="FF0000"/>
                </a:solidFill>
              </a:rPr>
              <a:t>P</a:t>
            </a:r>
            <a:r>
              <a:rPr lang="pl-PL" sz="4000" b="1" i="1" dirty="0">
                <a:solidFill>
                  <a:srgbClr val="FF0000"/>
                </a:solidFill>
                <a:effectLst/>
              </a:rPr>
              <a:t>rezentacje przedstawicieli członków grupy roboczej</a:t>
            </a:r>
            <a:endParaRPr lang="pl-PL" sz="4000" b="1" i="1" dirty="0">
              <a:solidFill>
                <a:srgbClr val="FF0000"/>
              </a:solidFill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21EADBAE-E5DD-4338-BE6C-9A46EAF8E3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6361"/>
            <a:ext cx="2020304" cy="750939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2E9CD66D-1563-4727-B9DD-EF945EB2D6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1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98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  <a:solidFill>
            <a:schemeClr val="accent1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357" y="5483984"/>
            <a:ext cx="1194643" cy="853316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E05C8BE6-FDA0-4DA0-BCE5-A71074A5D901}"/>
              </a:ext>
            </a:extLst>
          </p:cNvPr>
          <p:cNvSpPr txBox="1"/>
          <p:nvPr/>
        </p:nvSpPr>
        <p:spPr>
          <a:xfrm>
            <a:off x="2051002" y="380094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B8CF1F7-07A5-47F2-8837-74C0E6265974}"/>
              </a:ext>
            </a:extLst>
          </p:cNvPr>
          <p:cNvSpPr txBox="1"/>
          <p:nvPr/>
        </p:nvSpPr>
        <p:spPr>
          <a:xfrm>
            <a:off x="747988" y="1812266"/>
            <a:ext cx="10392697" cy="2539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Czym możemy się pochwalić, a co należy zmienić                 w zakresie sportu, turystyki i rekreacji na terenie Subregionu Północnego?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Dyskusja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21EADBAE-E5DD-4338-BE6C-9A46EAF8E3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6361"/>
            <a:ext cx="2020304" cy="750939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2E9CD66D-1563-4727-B9DD-EF945EB2D6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1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98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121" y="5548815"/>
            <a:ext cx="1103879" cy="78848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E05C8BE6-FDA0-4DA0-BCE5-A71074A5D901}"/>
              </a:ext>
            </a:extLst>
          </p:cNvPr>
          <p:cNvSpPr txBox="1"/>
          <p:nvPr/>
        </p:nvSpPr>
        <p:spPr>
          <a:xfrm>
            <a:off x="2051002" y="380094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E36925BC-ACFE-45E4-A664-F2F388A1940E}"/>
              </a:ext>
            </a:extLst>
          </p:cNvPr>
          <p:cNvSpPr txBox="1"/>
          <p:nvPr/>
        </p:nvSpPr>
        <p:spPr>
          <a:xfrm>
            <a:off x="1022555" y="2154345"/>
            <a:ext cx="9419303" cy="1870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Podsumowanie spotkania – wnioski i tematyka                     do przygotowania przez poszczególnych członków grupy na kolejne spotkanie </a:t>
            </a:r>
            <a:endParaRPr lang="pl-PL" sz="3600" b="1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BB227D8D-FF1F-43F8-9AF2-3B4CE00814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7944"/>
            <a:ext cx="1612490" cy="599356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5AB94867-EE65-4CA1-9206-F6055E780E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1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29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 err="1">
                <a:solidFill>
                  <a:srgbClr val="FFFF00"/>
                </a:solidFill>
                <a:latin typeface="+mn-lt"/>
                <a:ea typeface="Arial Unicode MS" pitchFamily="34" charset="-128"/>
                <a:cs typeface="Calibri" pitchFamily="34" charset="0"/>
              </a:rPr>
              <a:t>a.dziewior@czestochowa.powiat.pl</a:t>
            </a: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rgbClr val="FFFF00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rgbClr val="FFFF00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854" y="5397910"/>
            <a:ext cx="1315146" cy="93939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E05C8BE6-FDA0-4DA0-BCE5-A71074A5D901}"/>
              </a:ext>
            </a:extLst>
          </p:cNvPr>
          <p:cNvSpPr txBox="1"/>
          <p:nvPr/>
        </p:nvSpPr>
        <p:spPr>
          <a:xfrm>
            <a:off x="2051002" y="380094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8B8CF1F7-07A5-47F2-8837-74C0E6265974}"/>
              </a:ext>
            </a:extLst>
          </p:cNvPr>
          <p:cNvSpPr txBox="1"/>
          <p:nvPr/>
        </p:nvSpPr>
        <p:spPr>
          <a:xfrm>
            <a:off x="717311" y="1978892"/>
            <a:ext cx="10392697" cy="14465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8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Dziękuję za uwagę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572425D3-9EA6-412C-804B-075F7F2E7C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0835"/>
            <a:ext cx="1524000" cy="566465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6248201D-16B1-4445-9420-C916537606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2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592" y="5548815"/>
            <a:ext cx="1103879" cy="788485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B8199C0-714C-44FF-B7B5-DC3A24702A20}"/>
              </a:ext>
            </a:extLst>
          </p:cNvPr>
          <p:cNvSpPr txBox="1"/>
          <p:nvPr/>
        </p:nvSpPr>
        <p:spPr>
          <a:xfrm>
            <a:off x="1219199" y="1417290"/>
            <a:ext cx="88540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KOORDYNATOR GRUPY ROBOCZEJ</a:t>
            </a:r>
          </a:p>
          <a:p>
            <a:pPr algn="ctr"/>
            <a:endParaRPr lang="pl-PL" sz="1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l-PL" sz="60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ANNA DZIEWIOR</a:t>
            </a:r>
            <a:r>
              <a:rPr lang="pl-PL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pl-PL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pl-PL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pl-PL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pl-PL" sz="3600" b="1" i="1" dirty="0">
                <a:solidFill>
                  <a:srgbClr val="FF0000"/>
                </a:solidFill>
              </a:rPr>
              <a:t>POWIAT CZĘSTOCHOWSKI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1D8D071F-DF9A-41B5-9909-292947F452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83045"/>
            <a:ext cx="1760189" cy="65425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22CD2222-7F27-4359-A31F-1E5E83335A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1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40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15" y="5586361"/>
            <a:ext cx="1051315" cy="750939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B8199C0-714C-44FF-B7B5-DC3A24702A20}"/>
              </a:ext>
            </a:extLst>
          </p:cNvPr>
          <p:cNvSpPr txBox="1"/>
          <p:nvPr/>
        </p:nvSpPr>
        <p:spPr>
          <a:xfrm>
            <a:off x="2377534" y="400236"/>
            <a:ext cx="7893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Harmonogram spotkania grupy roboczej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             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DD6563D0-0A60-466C-BF3E-00E349096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475" y="16954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5319FB70-AE92-4598-B48F-B4BCD88C36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6618"/>
            <a:ext cx="1347019" cy="500682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6AA05DE0-6FD0-46EF-817B-A881E4BACF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2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FC38D71-20FF-4785-A207-8978D6A0F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156631"/>
              </p:ext>
            </p:extLst>
          </p:nvPr>
        </p:nvGraphicFramePr>
        <p:xfrm>
          <a:off x="2097542" y="1386760"/>
          <a:ext cx="8747439" cy="4828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125">
                  <a:extLst>
                    <a:ext uri="{9D8B030D-6E8A-4147-A177-3AD203B41FA5}">
                      <a16:colId xmlns:a16="http://schemas.microsoft.com/office/drawing/2014/main" xmlns="" val="2940819663"/>
                    </a:ext>
                  </a:extLst>
                </a:gridCol>
                <a:gridCol w="6471314">
                  <a:extLst>
                    <a:ext uri="{9D8B030D-6E8A-4147-A177-3AD203B41FA5}">
                      <a16:colId xmlns:a16="http://schemas.microsoft.com/office/drawing/2014/main" xmlns="" val="421750952"/>
                    </a:ext>
                  </a:extLst>
                </a:gridCol>
              </a:tblGrid>
              <a:tr h="727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76" marR="42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76" marR="42376" marT="0" marB="0"/>
                </a:tc>
                <a:extLst>
                  <a:ext uri="{0D108BD9-81ED-4DB2-BD59-A6C34878D82A}">
                    <a16:rowId xmlns:a16="http://schemas.microsoft.com/office/drawing/2014/main" xmlns="" val="1280783370"/>
                  </a:ext>
                </a:extLst>
              </a:tr>
              <a:tr h="46561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10.00 – 11.15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76" marR="42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Powitanie i rozpoczęcie spotkania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76" marR="42376" marT="0" marB="0"/>
                </a:tc>
                <a:extLst>
                  <a:ext uri="{0D108BD9-81ED-4DB2-BD59-A6C34878D82A}">
                    <a16:rowId xmlns:a16="http://schemas.microsoft.com/office/drawing/2014/main" xmlns="" val="1126199431"/>
                  </a:ext>
                </a:extLst>
              </a:tr>
              <a:tr h="5701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Krótkie przypomnienie zagadnień omówionych na spotkaniu w dniu 15.10.2020 r.- protokół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76" marR="42376" marT="0" marB="0"/>
                </a:tc>
                <a:extLst>
                  <a:ext uri="{0D108BD9-81ED-4DB2-BD59-A6C34878D82A}">
                    <a16:rowId xmlns:a16="http://schemas.microsoft.com/office/drawing/2014/main" xmlns="" val="2838373542"/>
                  </a:ext>
                </a:extLst>
              </a:tr>
              <a:tr h="6537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Omówienie materiałów przesłanych przez członów grupy roboczej zgodnie                                                  z ustaleniami ze spotkania w dniu 15.10.2020 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76" marR="42376" marT="0" marB="0"/>
                </a:tc>
                <a:extLst>
                  <a:ext uri="{0D108BD9-81ED-4DB2-BD59-A6C34878D82A}">
                    <a16:rowId xmlns:a16="http://schemas.microsoft.com/office/drawing/2014/main" xmlns="" val="1408975249"/>
                  </a:ext>
                </a:extLst>
              </a:tr>
              <a:tr h="84186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Wstępna analiza słabych i mocnych stron miast, gmin i powiatów Subregionu w zakresie kultury, sportu i rekreacji oraz ewentualnych szans lub zagrożeń ( krótkie wystąpienia wszystkich członków grupy -analiza SWOT własnej gminy/miasta/powiatu oraz Subregionu Północnego )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1" dirty="0">
                        <a:effectLst/>
                      </a:endParaRPr>
                    </a:p>
                  </a:txBody>
                  <a:tcPr marL="42376" marR="42376" marT="0" marB="0"/>
                </a:tc>
                <a:extLst>
                  <a:ext uri="{0D108BD9-81ED-4DB2-BD59-A6C34878D82A}">
                    <a16:rowId xmlns:a16="http://schemas.microsoft.com/office/drawing/2014/main" xmlns="" val="354895694"/>
                  </a:ext>
                </a:extLst>
              </a:tr>
              <a:tr h="653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11.15 – 12.30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76" marR="42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Czym możemy się pochwalić, a co należy zmienić w zakresie sportu, turystyki i rekreacji na terenie Subregionu Północnego? Dyskusja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76" marR="42376" marT="0" marB="0"/>
                </a:tc>
                <a:extLst>
                  <a:ext uri="{0D108BD9-81ED-4DB2-BD59-A6C34878D82A}">
                    <a16:rowId xmlns:a16="http://schemas.microsoft.com/office/drawing/2014/main" xmlns="" val="1484461364"/>
                  </a:ext>
                </a:extLst>
              </a:tr>
              <a:tr h="751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700">
                          <a:effectLst/>
                        </a:rPr>
                        <a:t> 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6" marR="27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Zakończenie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66" marR="27466" marT="0" marB="0"/>
                </a:tc>
                <a:extLst>
                  <a:ext uri="{0D108BD9-81ED-4DB2-BD59-A6C34878D82A}">
                    <a16:rowId xmlns:a16="http://schemas.microsoft.com/office/drawing/2014/main" xmlns="" val="60041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5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09" y="5586361"/>
            <a:ext cx="1051313" cy="75093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B8199C0-714C-44FF-B7B5-DC3A24702A20}"/>
              </a:ext>
            </a:extLst>
          </p:cNvPr>
          <p:cNvSpPr txBox="1"/>
          <p:nvPr/>
        </p:nvSpPr>
        <p:spPr>
          <a:xfrm>
            <a:off x="2672103" y="225339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SKŁAD GRUPY ROBOCZEJ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1372F6BB-2094-4530-B8F8-E0EB9995EF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" y="5774507"/>
            <a:ext cx="1514122" cy="562793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1C94F425-FBDD-4E0F-ACA3-0D27959D62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1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32B05780-CD93-47C1-A321-03192E66FECD}"/>
              </a:ext>
            </a:extLst>
          </p:cNvPr>
          <p:cNvSpPr txBox="1"/>
          <p:nvPr/>
        </p:nvSpPr>
        <p:spPr>
          <a:xfrm>
            <a:off x="1451295" y="1918821"/>
            <a:ext cx="9289409" cy="1122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rzypomnienie zagadnień omówionych na spotkaniu                              w dniu 15.10.2020 r.- protokół</a:t>
            </a:r>
          </a:p>
        </p:txBody>
      </p:sp>
    </p:spTree>
    <p:extLst>
      <p:ext uri="{BB962C8B-B14F-4D97-AF65-F5344CB8AC3E}">
        <p14:creationId xmlns:p14="http://schemas.microsoft.com/office/powerpoint/2010/main" val="64148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684" y="5587999"/>
            <a:ext cx="1051315" cy="750939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8C92D8CA-EADE-476B-BC91-9CA395F58F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2017"/>
            <a:ext cx="1440110" cy="535283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1B94FFC9-13F2-43ED-96A6-EFBA6E725C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1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7C9EEE22-D527-41E4-A4D0-1B7E24B1F8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4987" y="947494"/>
            <a:ext cx="4051883" cy="5389806"/>
          </a:xfrm>
          <a:prstGeom prst="rect">
            <a:avLst/>
          </a:prstGeo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779CE610-5EE8-4F0B-BD02-2D0C3B25A46C}"/>
              </a:ext>
            </a:extLst>
          </p:cNvPr>
          <p:cNvSpPr txBox="1"/>
          <p:nvPr/>
        </p:nvSpPr>
        <p:spPr>
          <a:xfrm>
            <a:off x="2468477" y="152018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2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685" y="5596049"/>
            <a:ext cx="1051315" cy="750939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B8199C0-714C-44FF-B7B5-DC3A24702A20}"/>
              </a:ext>
            </a:extLst>
          </p:cNvPr>
          <p:cNvSpPr txBox="1"/>
          <p:nvPr/>
        </p:nvSpPr>
        <p:spPr>
          <a:xfrm>
            <a:off x="2434921" y="598213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8C92D8CA-EADE-476B-BC91-9CA395F58F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6361"/>
            <a:ext cx="2020304" cy="750939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C71756B2-2816-4B7E-A681-0B3D43178F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1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342810F0-1FCE-4316-8147-C1B509D9FB49}"/>
              </a:ext>
            </a:extLst>
          </p:cNvPr>
          <p:cNvSpPr txBox="1"/>
          <p:nvPr/>
        </p:nvSpPr>
        <p:spPr>
          <a:xfrm>
            <a:off x="806741" y="1995483"/>
            <a:ext cx="10578517" cy="1655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Wstępna analiza słabych i mocnych stron miast, gmin i powiatów Subregionu                      w zakresie kultury, sportu i rekreacji oraz ewentualnych szans lub zagrożeń                        ( krótkie wystąpienia wszystkich członków grupy -analiza SWOT własnej gminy/miasta/powiatu oraz Subregionu Północnego )</a:t>
            </a:r>
            <a:endParaRPr lang="pl-PL" sz="2400" b="1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5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121" y="5548815"/>
            <a:ext cx="1103879" cy="788485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B8199C0-714C-44FF-B7B5-DC3A24702A20}"/>
              </a:ext>
            </a:extLst>
          </p:cNvPr>
          <p:cNvSpPr txBox="1"/>
          <p:nvPr/>
        </p:nvSpPr>
        <p:spPr>
          <a:xfrm>
            <a:off x="2168448" y="184761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7F42B5BA-AC81-4F7F-B001-A290FA8F1C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0835"/>
            <a:ext cx="1524000" cy="56646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6FD9BEF6-C137-4E19-AD85-47AA00B9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3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C59EF66F-9AEF-44D9-8CD7-F91C5A28A1A5}"/>
              </a:ext>
            </a:extLst>
          </p:cNvPr>
          <p:cNvSpPr txBox="1"/>
          <p:nvPr/>
        </p:nvSpPr>
        <p:spPr>
          <a:xfrm>
            <a:off x="1075524" y="861244"/>
            <a:ext cx="1046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Analiza SWOT w zakresie kultury, sportu i rekreacji </a:t>
            </a:r>
            <a:b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i="1" dirty="0" err="1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wg.Programu</a:t>
            </a:r>
            <a: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„Strategia Rozwoju Powiatu Częstochowskiego na lata 2016-2020”</a:t>
            </a:r>
            <a:endParaRPr lang="pl-PL" i="1" dirty="0">
              <a:solidFill>
                <a:srgbClr val="FF0000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D66E5959-8848-4154-B040-ABA6726084A2}"/>
              </a:ext>
            </a:extLst>
          </p:cNvPr>
          <p:cNvSpPr txBox="1"/>
          <p:nvPr/>
        </p:nvSpPr>
        <p:spPr>
          <a:xfrm>
            <a:off x="1884727" y="1692336"/>
            <a:ext cx="8783273" cy="426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</a:rPr>
              <a:t>Mocne strony: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49580" algn="l"/>
              </a:tabLst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Szlaki turystyczne do uprawiania turystyki pieszej, rowerowej, konnej i narciarskiej.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49580" algn="l"/>
              </a:tabLst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Dobry stan bazy noclegowej i gastronomicznej.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49580" algn="l"/>
              </a:tabLst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Sprzyjające warunki do rozwoju turystyki specjalistycznej (wspinaczka skałkowa i jaskinie, paralotniarstwo).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49580" algn="l"/>
              </a:tabLst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Bogate zasoby zabytków architektury i budownictwa (kościoły, zespoły klasztorne, zamek w Olsztynie, dwory i pałace, zabytki kultury żydowskiej).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49580" algn="l"/>
              </a:tabLst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Różnorodny potencjał </a:t>
            </a:r>
            <a:r>
              <a:rPr lang="pl-PL" sz="1400" b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turystyczno</a:t>
            </a: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 – rekreacyjny Zespołu Jurajskich Parków Krajobrazowych i rezerwatów przyrody.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49580" algn="l"/>
              </a:tabLst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Wartości </a:t>
            </a:r>
            <a:r>
              <a:rPr lang="pl-PL" sz="1400" b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kulturalno</a:t>
            </a: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 – religijne związane z sanktuariami, w tym Jasnej Góry, jako centrum krajowego   i międzynarodowego ruchu pielgrzymkowego.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49580" algn="l"/>
              </a:tabLst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Dobrze rozwinięta sieć ośrodków kultury i bibliotek.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49580" algn="l"/>
              </a:tabLst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Dobrze rozwijająca się agroturystyka – szczególnie na terenach Jury Krakowsko – Częstochowskiej.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49580" algn="l"/>
              </a:tabLst>
            </a:pPr>
            <a:r>
              <a:rPr lang="pl-PL" sz="14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Wykorzystanie walorów rzek powiatu. </a:t>
            </a:r>
          </a:p>
        </p:txBody>
      </p:sp>
    </p:spTree>
    <p:extLst>
      <p:ext uri="{BB962C8B-B14F-4D97-AF65-F5344CB8AC3E}">
        <p14:creationId xmlns:p14="http://schemas.microsoft.com/office/powerpoint/2010/main" val="67063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121" y="5548815"/>
            <a:ext cx="1103879" cy="788485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B8199C0-714C-44FF-B7B5-DC3A24702A20}"/>
              </a:ext>
            </a:extLst>
          </p:cNvPr>
          <p:cNvSpPr txBox="1"/>
          <p:nvPr/>
        </p:nvSpPr>
        <p:spPr>
          <a:xfrm>
            <a:off x="2168448" y="184761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7F42B5BA-AC81-4F7F-B001-A290FA8F1C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0835"/>
            <a:ext cx="1524000" cy="56646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6FD9BEF6-C137-4E19-AD85-47AA00B9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3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C59EF66F-9AEF-44D9-8CD7-F91C5A28A1A5}"/>
              </a:ext>
            </a:extLst>
          </p:cNvPr>
          <p:cNvSpPr txBox="1"/>
          <p:nvPr/>
        </p:nvSpPr>
        <p:spPr>
          <a:xfrm>
            <a:off x="1045827" y="993193"/>
            <a:ext cx="1046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Analiza SWOT w zakresie kultury, sportu i rekreacji </a:t>
            </a:r>
            <a:b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i="1" dirty="0" err="1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wg.Programu</a:t>
            </a:r>
            <a: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„Strategia Rozwoju Powiatu Częstochowskiego na lata 2016-2020”</a:t>
            </a:r>
            <a:endParaRPr lang="pl-PL" i="1" dirty="0">
              <a:solidFill>
                <a:srgbClr val="FF0000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D66E5959-8848-4154-B040-ABA6726084A2}"/>
              </a:ext>
            </a:extLst>
          </p:cNvPr>
          <p:cNvSpPr txBox="1"/>
          <p:nvPr/>
        </p:nvSpPr>
        <p:spPr>
          <a:xfrm>
            <a:off x="1884727" y="1934717"/>
            <a:ext cx="8783273" cy="3366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8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</a:rPr>
              <a:t>Słabe strony: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8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</a:rPr>
              <a:t>Brak szerokiej informacji o walorach turystycznych powiatu i lokalnych punktów informacji turystycznej.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8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</a:rPr>
              <a:t>Mała ilość inwestorów zainteresowanych lokowaniem środków w rozwój turystyki                i sportu na terenie powiatu.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8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</a:rPr>
              <a:t>Nierównomierność rozmieszczenia bazy noclegowej i turystycznej w powiecie.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8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</a:rPr>
              <a:t>Zbyt mała ilość miejsc rozrywki i wypoczynku.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pl-PL" sz="18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</a:rPr>
              <a:t>Niszczenie i dewastacja obiektów turystycznych.</a:t>
            </a:r>
          </a:p>
        </p:txBody>
      </p:sp>
    </p:spTree>
    <p:extLst>
      <p:ext uri="{BB962C8B-B14F-4D97-AF65-F5344CB8AC3E}">
        <p14:creationId xmlns:p14="http://schemas.microsoft.com/office/powerpoint/2010/main" val="280142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12108110" cy="68580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Calibri" pitchFamily="34" charset="0"/>
              </a:rPr>
            </a:br>
            <a: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/>
            </a:r>
            <a:br>
              <a:rPr lang="pl-PL" sz="35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</a:br>
            <a:r>
              <a:rPr lang="pl-PL" sz="32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15 października 2020 r.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524000" y="6337300"/>
            <a:ext cx="9144000" cy="54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3" name="Podtytuł 4"/>
          <p:cNvSpPr>
            <a:spLocks noGrp="1"/>
          </p:cNvSpPr>
          <p:nvPr>
            <p:ph type="subTitle" idx="1"/>
          </p:nvPr>
        </p:nvSpPr>
        <p:spPr>
          <a:xfrm>
            <a:off x="0" y="6337300"/>
            <a:ext cx="12192000" cy="547688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pPr eaLnBrk="1" hangingPunct="1"/>
            <a:r>
              <a:rPr lang="pl-PL" sz="2000" b="1" dirty="0">
                <a:solidFill>
                  <a:schemeClr val="bg1"/>
                </a:solidFill>
                <a:ea typeface="Arial Unicode MS" pitchFamily="34" charset="-128"/>
                <a:cs typeface="Calibri" pitchFamily="34" charset="0"/>
              </a:rPr>
              <a:t>SUBREGION PÓŁNOCNY WOJEWÓDZTWA  ŚLĄSKIEGO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3823340-8492-4514-B521-75BBF9C0C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121" y="5548815"/>
            <a:ext cx="1103879" cy="788485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9B8199C0-714C-44FF-B7B5-DC3A24702A20}"/>
              </a:ext>
            </a:extLst>
          </p:cNvPr>
          <p:cNvSpPr txBox="1"/>
          <p:nvPr/>
        </p:nvSpPr>
        <p:spPr>
          <a:xfrm>
            <a:off x="2168448" y="184761"/>
            <a:ext cx="75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Grupa robocza ds.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ds. kultury, sportu i rekreacji  na terenie                        </a:t>
            </a:r>
            <a:b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Subregionu Północnego Województwa Śląskiego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7F42B5BA-AC81-4F7F-B001-A290FA8F1C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0835"/>
            <a:ext cx="1524000" cy="56646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6FD9BEF6-C137-4E19-AD85-47AA00B98E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40685" y="9864"/>
            <a:ext cx="1051315" cy="788485"/>
          </a:xfrm>
          <a:prstGeom prst="rect">
            <a:avLst/>
          </a:prstGeom>
        </p:spPr>
      </p:pic>
      <p:pic>
        <p:nvPicPr>
          <p:cNvPr id="13" name="Obraz 1" descr="Logo Subregionu">
            <a:extLst>
              <a:ext uri="{FF2B5EF4-FFF2-40B4-BE49-F238E27FC236}">
                <a16:creationId xmlns:a16="http://schemas.microsoft.com/office/drawing/2014/main" xmlns="" id="{253EF625-557C-4A27-9C6E-DF833298D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830217" cy="573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C59EF66F-9AEF-44D9-8CD7-F91C5A28A1A5}"/>
              </a:ext>
            </a:extLst>
          </p:cNvPr>
          <p:cNvSpPr txBox="1"/>
          <p:nvPr/>
        </p:nvSpPr>
        <p:spPr>
          <a:xfrm>
            <a:off x="1085356" y="821269"/>
            <a:ext cx="1046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Analiza SWOT w zakresie kultury, sportu i rekreacji </a:t>
            </a:r>
            <a:b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i="1" dirty="0" err="1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wg.Programu</a:t>
            </a:r>
            <a:r>
              <a:rPr lang="pl-PL" sz="1800" b="1" i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„Strategia Rozwoju Powiatu Częstochowskiego na lata 2016-2020”</a:t>
            </a:r>
            <a:endParaRPr lang="pl-PL" b="1" i="1" dirty="0">
              <a:solidFill>
                <a:srgbClr val="FF0000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D66E5959-8848-4154-B040-ABA6726084A2}"/>
              </a:ext>
            </a:extLst>
          </p:cNvPr>
          <p:cNvSpPr txBox="1"/>
          <p:nvPr/>
        </p:nvSpPr>
        <p:spPr>
          <a:xfrm>
            <a:off x="2168448" y="1493114"/>
            <a:ext cx="9255958" cy="449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Szanse: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Wykorzystanie potencjału i przedsiębiorczości mieszkańców powiatu.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Korzystne położenie – bliskość Częstochowy – głównego ośrodka regionu.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Wykorzystanie funduszy Unii Europejskiej dla rozwoju powiatu i przyciągnięcia nowych inwestycji turystycznych.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Dobry dostęp do dróg krajowych i głównych szlaków kolejowych. 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Rekreacja rowerowa – rozwój systemu szlaków rowerowych. 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Bliskie położenie lotnisk w Pyrzowicach i Balicach.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Współpraca pomiędzy jednostkami samorządowymi na wszystkich szczeblach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Nowe inwestycje gospodarcze.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Promocja powiatu i jego walorów turystycznych i kulturalnych.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Rozwój działalności agroturystycznej, uzupełniającej ofertę turystyczną Powiatu. 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Rozwój ruchu pielgrzymkowego.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Krzewienie wśród młodzieży powiatu wartości ekologicznych i lokalnej tradycji.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Mecenat nad kulturą – rozszerzanie zasięgu imprez kulturalnych.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Promocja produktów regionalnych.</a:t>
            </a:r>
          </a:p>
          <a:p>
            <a:pPr marL="342900" lvl="0" indent="-342900" algn="just">
              <a:lnSpc>
                <a:spcPct val="150000"/>
              </a:lnSpc>
              <a:buSzPts val="1200"/>
              <a:buFont typeface="+mj-lt"/>
              <a:buAutoNum type="arabicPeriod"/>
              <a:tabLst>
                <a:tab pos="457200" algn="l"/>
              </a:tabLst>
            </a:pPr>
            <a:r>
              <a:rPr lang="pl-PL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Coraz większa świadomość ekologiczna mieszkańców powiatu i dbałość o ekologię.</a:t>
            </a:r>
          </a:p>
        </p:txBody>
      </p:sp>
    </p:spTree>
    <p:extLst>
      <p:ext uri="{BB962C8B-B14F-4D97-AF65-F5344CB8AC3E}">
        <p14:creationId xmlns:p14="http://schemas.microsoft.com/office/powerpoint/2010/main" val="1612021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846</Words>
  <Application>Microsoft Office PowerPoint</Application>
  <PresentationFormat>Panoramiczny</PresentationFormat>
  <Paragraphs>142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Calibri Light</vt:lpstr>
      <vt:lpstr>Times New Roman</vt:lpstr>
      <vt:lpstr>Motyw pakietu Office</vt:lpstr>
      <vt:lpstr>                      8 grudnia 2020 r.    15 października 2020 r.</vt:lpstr>
      <vt:lpstr>                15 października 2020 r.</vt:lpstr>
      <vt:lpstr>                15 października 2020 r.</vt:lpstr>
      <vt:lpstr>                15 października 2020 r.</vt:lpstr>
      <vt:lpstr>                15 października 2020 r.</vt:lpstr>
      <vt:lpstr>                      15 października 2020 r.</vt:lpstr>
      <vt:lpstr>              15 października 2020 r.</vt:lpstr>
      <vt:lpstr>              15 października 2020 r.</vt:lpstr>
      <vt:lpstr>              15 października 2020 r.</vt:lpstr>
      <vt:lpstr>              15 października 2020 r.</vt:lpstr>
      <vt:lpstr>               15 października 2020 r.</vt:lpstr>
      <vt:lpstr>               15 października 2020 r.</vt:lpstr>
      <vt:lpstr>                15 października 2020 r.</vt:lpstr>
      <vt:lpstr>             a.dziewior@czestochowa.powiat.pl    15 października 2020 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października 2020 r.    15 października 2020 r.</dc:title>
  <dc:creator>Tomek</dc:creator>
  <cp:lastModifiedBy>Ewa Kurbiel</cp:lastModifiedBy>
  <cp:revision>65</cp:revision>
  <dcterms:created xsi:type="dcterms:W3CDTF">2020-09-18T09:42:35Z</dcterms:created>
  <dcterms:modified xsi:type="dcterms:W3CDTF">2020-12-16T10:45:37Z</dcterms:modified>
</cp:coreProperties>
</file>